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85" r:id="rId5"/>
    <p:sldId id="286" r:id="rId6"/>
    <p:sldId id="287" r:id="rId7"/>
    <p:sldId id="288" r:id="rId8"/>
    <p:sldId id="289" r:id="rId9"/>
    <p:sldId id="292" r:id="rId10"/>
    <p:sldId id="293" r:id="rId11"/>
    <p:sldId id="295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icrosoft Office User" initials="Office [6]" lastIdx="1" clrIdx="6"/>
  <p:cmAuthor id="1" name="Hogikyan, Megan" initials="HM" lastIdx="2" clrIdx="0"/>
  <p:cmAuthor id="8" name="Microsoft Office User" initials="Office [7]" lastIdx="1" clrIdx="7"/>
  <p:cmAuthor id="2" name="Microsoft Office User" initials="Office" lastIdx="1" clrIdx="1"/>
  <p:cmAuthor id="9" name="Microsoft Office User" initials="Office [8]" lastIdx="1" clrIdx="8"/>
  <p:cmAuthor id="3" name="Microsoft Office User" initials="Office [2]" lastIdx="1" clrIdx="2"/>
  <p:cmAuthor id="10" name="Microsoft Office User" initials="MOU" lastIdx="1" clrIdx="9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4" name="Microsoft Office User" initials="Office [3]" lastIdx="1" clrIdx="3"/>
  <p:cmAuthor id="5" name="Microsoft Office User" initials="Office [4]" lastIdx="1" clrIdx="4"/>
  <p:cmAuthor id="6" name="Microsoft Office User" initials="Office [5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4F44DA-4D17-4AE9-8C26-989A3243EE08}" v="61" dt="2023-09-06T16:31:23.027"/>
    <p1510:client id="{9F048EA1-E9C3-4E06-9F2E-660ADC2D9788}" v="2" dt="2023-08-24T17:40:28.427"/>
    <p1510:client id="{DFF23D56-A94D-4A5A-930E-7F8774F8225D}" v="2" dt="2023-09-05T20:02:39.2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752" autoAdjust="0"/>
    <p:restoredTop sz="94660"/>
  </p:normalViewPr>
  <p:slideViewPr>
    <p:cSldViewPr snapToGrid="0">
      <p:cViewPr>
        <p:scale>
          <a:sx n="100" d="100"/>
          <a:sy n="100" d="100"/>
        </p:scale>
        <p:origin x="20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24421" y="52503"/>
            <a:ext cx="6649008" cy="68216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5332329" y="53495"/>
            <a:ext cx="6649008" cy="6809642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9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4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4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3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7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35C08-DD5D-44C4-9E11-3F82F3EA5C16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0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24421" y="52503"/>
            <a:ext cx="6649008" cy="68216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5332329" y="53495"/>
            <a:ext cx="6649008" cy="6809642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2A85-068E-4B2B-B996-68F11D9B3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4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arethatfits.org/head-ct-choice-desicion-ai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luepartnerships.com/" TargetMode="External"/><Relationship Id="rId2" Type="http://schemas.openxmlformats.org/officeDocument/2006/relationships/hyperlink" Target="https://medicqi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arethatfits.org/head-ct-choice-desicion-aid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820" y="1753000"/>
            <a:ext cx="10504170" cy="200025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MEDIC-Endorsed Guidelines for Use of PECARN Head CT Decision Rule for Children with Minor Head Injury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5905" y="4427620"/>
            <a:ext cx="9144000" cy="516489"/>
          </a:xfrm>
        </p:spPr>
        <p:txBody>
          <a:bodyPr>
            <a:normAutofit lnSpcReduction="10000"/>
          </a:bodyPr>
          <a:lstStyle/>
          <a:p>
            <a:r>
              <a:rPr lang="en-US" sz="3200" i="1" dirty="0"/>
              <a:t>Supplemental Material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7" y="6417995"/>
            <a:ext cx="2341095" cy="3651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231303" y="6418105"/>
            <a:ext cx="1917767" cy="4154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en-US" sz="1050" i="1" dirty="0"/>
              <a:t>Last updated: 4/29/2024</a:t>
            </a:r>
          </a:p>
          <a:p>
            <a:pPr algn="r"/>
            <a:r>
              <a:rPr lang="en-US" sz="1050" i="1" dirty="0">
                <a:cs typeface="Calibri"/>
              </a:rPr>
              <a:t>Uploaded to website: 5/1/2024</a:t>
            </a:r>
          </a:p>
        </p:txBody>
      </p:sp>
    </p:spTree>
    <p:extLst>
      <p:ext uri="{BB962C8B-B14F-4D97-AF65-F5344CB8AC3E}">
        <p14:creationId xmlns:p14="http://schemas.microsoft.com/office/powerpoint/2010/main" val="2717930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96" y="1021500"/>
            <a:ext cx="4246163" cy="4944729"/>
          </a:xfrm>
        </p:spPr>
        <p:txBody>
          <a:bodyPr>
            <a:noAutofit/>
          </a:bodyPr>
          <a:lstStyle/>
          <a:p>
            <a:r>
              <a:rPr lang="en-US" dirty="0"/>
              <a:t>Internationally recognized</a:t>
            </a:r>
          </a:p>
          <a:p>
            <a:r>
              <a:rPr lang="en-US" dirty="0"/>
              <a:t>Developed within the ED context for ED providers</a:t>
            </a:r>
          </a:p>
          <a:p>
            <a:r>
              <a:rPr lang="en-US" dirty="0"/>
              <a:t>Widely utilized as standard-of-care</a:t>
            </a:r>
          </a:p>
          <a:p>
            <a:r>
              <a:rPr lang="en-US" dirty="0"/>
              <a:t>To improve decision-making for CT ordering in evaluation of pediatric minor head injury</a:t>
            </a:r>
          </a:p>
          <a:p>
            <a:r>
              <a:rPr lang="en-US" dirty="0"/>
              <a:t>Endorsed by MEDIC after careful, consensus-based vetting process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127" y="181532"/>
            <a:ext cx="4143989" cy="7205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this rule?</a:t>
            </a:r>
          </a:p>
        </p:txBody>
      </p:sp>
      <p:sp>
        <p:nvSpPr>
          <p:cNvPr id="5" name="Rectangle 4"/>
          <p:cNvSpPr/>
          <p:nvPr/>
        </p:nvSpPr>
        <p:spPr>
          <a:xfrm>
            <a:off x="91127" y="6285645"/>
            <a:ext cx="7449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Kuppermann</a:t>
            </a:r>
            <a:r>
              <a:rPr lang="en-US" sz="1200" dirty="0"/>
              <a:t> N, et al. Identification of children at very low risk of clinically-important brain injuries after head trauma: a prospective cohort study. The Lancet. 2009;374(9696):1160-1170.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7B59FC-C942-4203-2DAD-32981441F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193" y="110690"/>
            <a:ext cx="3832787" cy="494473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2DFE35-F097-C4C8-BD4B-5E1B6CBDF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443" y="1532268"/>
            <a:ext cx="3821775" cy="494473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4331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32" y="1372877"/>
            <a:ext cx="4246163" cy="49447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Post-traumatic seizure (PTS)</a:t>
            </a:r>
          </a:p>
          <a:p>
            <a:r>
              <a:rPr lang="en-US" sz="2100" dirty="0"/>
              <a:t>Is considered to be altered mental status (AMS) and is high risk for ci-TBI based on planned secondary analyses of PECARN data</a:t>
            </a:r>
          </a:p>
          <a:p>
            <a:r>
              <a:rPr lang="en-US" sz="2100" dirty="0"/>
              <a:t>This is true for BOTH &lt; 2 and </a:t>
            </a:r>
            <a:r>
              <a:rPr lang="en-US" sz="2100" u="sng" dirty="0"/>
              <a:t>&gt;</a:t>
            </a:r>
            <a:r>
              <a:rPr lang="en-US" sz="2100" dirty="0"/>
              <a:t> 2 y/o children</a:t>
            </a:r>
            <a:endParaRPr lang="en-US" sz="2100" u="sng" dirty="0"/>
          </a:p>
          <a:p>
            <a:r>
              <a:rPr lang="en-US" sz="2100" dirty="0"/>
              <a:t>In the rule, this means clinicians follow box 1 </a:t>
            </a:r>
            <a:r>
              <a:rPr lang="en-US" sz="2100" dirty="0">
                <a:sym typeface="Wingdings" pitchFamily="2" charset="2"/>
              </a:rPr>
              <a:t></a:t>
            </a:r>
            <a:r>
              <a:rPr lang="en-US" sz="2100" dirty="0"/>
              <a:t>  YES for both age categories and CT IS indicated.</a:t>
            </a:r>
          </a:p>
          <a:p>
            <a:r>
              <a:rPr lang="en-US" sz="2100" dirty="0"/>
              <a:t>If PTS is present in EHR documentation – abstractors record / check BOTH AMS and LOC boxes in the data registry.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127" y="314882"/>
            <a:ext cx="4807375" cy="72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Post-traumatic seizure in the PECARN rule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A1CDA7-3E6A-477B-A63A-A50CDD272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068" y="186890"/>
            <a:ext cx="3832787" cy="494473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E8B86B-DBF1-7F38-5337-A4E241C71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318" y="1608468"/>
            <a:ext cx="3821775" cy="494473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B6246B-6C47-9425-8DB9-2F65AE9500B0}"/>
              </a:ext>
            </a:extLst>
          </p:cNvPr>
          <p:cNvSpPr txBox="1"/>
          <p:nvPr/>
        </p:nvSpPr>
        <p:spPr>
          <a:xfrm>
            <a:off x="191750" y="6316423"/>
            <a:ext cx="7399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0" i="0" dirty="0" err="1">
                <a:solidFill>
                  <a:srgbClr val="000000"/>
                </a:solidFill>
                <a:effectLst/>
              </a:rPr>
              <a:t>Badawy</a:t>
            </a:r>
            <a:r>
              <a:rPr lang="en-US" sz="1200" b="0" i="0" dirty="0">
                <a:solidFill>
                  <a:srgbClr val="000000"/>
                </a:solidFill>
                <a:effectLst/>
              </a:rPr>
              <a:t>, M. K., et al. Prevalence of Brain </a:t>
            </a:r>
            <a:r>
              <a:rPr lang="en-US" sz="1200" dirty="0">
                <a:solidFill>
                  <a:srgbClr val="000000"/>
                </a:solidFill>
              </a:rPr>
              <a:t>I</a:t>
            </a:r>
            <a:r>
              <a:rPr lang="en-US" sz="1200" b="0" i="0" dirty="0">
                <a:solidFill>
                  <a:srgbClr val="000000"/>
                </a:solidFill>
                <a:effectLst/>
              </a:rPr>
              <a:t>njuries and Recurrence of Seizures in Children with Posttraumatic </a:t>
            </a:r>
            <a:r>
              <a:rPr lang="en-US" sz="1200" dirty="0">
                <a:solidFill>
                  <a:srgbClr val="000000"/>
                </a:solidFill>
              </a:rPr>
              <a:t>S</a:t>
            </a:r>
            <a:r>
              <a:rPr lang="en-US" sz="1200" b="0" i="0" dirty="0">
                <a:solidFill>
                  <a:srgbClr val="000000"/>
                </a:solidFill>
                <a:effectLst/>
              </a:rPr>
              <a:t>eizures. </a:t>
            </a:r>
            <a:r>
              <a:rPr lang="en-US" sz="1200" b="0" dirty="0">
                <a:solidFill>
                  <a:srgbClr val="000000"/>
                </a:solidFill>
                <a:effectLst/>
              </a:rPr>
              <a:t>Academic Emergency Medicine.</a:t>
            </a:r>
            <a:r>
              <a:rPr lang="en-US" sz="1200" b="0" i="0" dirty="0">
                <a:solidFill>
                  <a:srgbClr val="000000"/>
                </a:solidFill>
                <a:effectLst/>
              </a:rPr>
              <a:t> </a:t>
            </a:r>
            <a:r>
              <a:rPr lang="en-US" sz="1200" dirty="0">
                <a:solidFill>
                  <a:srgbClr val="000000"/>
                </a:solidFill>
              </a:rPr>
              <a:t>2017;</a:t>
            </a:r>
            <a:r>
              <a:rPr lang="en-US" sz="1200" b="0" dirty="0">
                <a:solidFill>
                  <a:srgbClr val="000000"/>
                </a:solidFill>
                <a:effectLst/>
              </a:rPr>
              <a:t>24</a:t>
            </a:r>
            <a:r>
              <a:rPr lang="en-US" sz="1200" b="0" i="0" dirty="0">
                <a:solidFill>
                  <a:srgbClr val="000000"/>
                </a:solidFill>
                <a:effectLst/>
              </a:rPr>
              <a:t>(5):595-605</a:t>
            </a:r>
            <a:r>
              <a:rPr lang="en-US" sz="1200" dirty="0">
                <a:solidFill>
                  <a:srgbClr val="000000"/>
                </a:solidFill>
              </a:rPr>
              <a:t>. </a:t>
            </a:r>
            <a:endParaRPr lang="en-US" sz="12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612C0-714D-F6A2-0FF9-C262FB4F3380}"/>
              </a:ext>
            </a:extLst>
          </p:cNvPr>
          <p:cNvSpPr/>
          <p:nvPr/>
        </p:nvSpPr>
        <p:spPr>
          <a:xfrm>
            <a:off x="5119168" y="852690"/>
            <a:ext cx="3537895" cy="555978"/>
          </a:xfrm>
          <a:prstGeom prst="rect">
            <a:avLst/>
          </a:prstGeom>
          <a:noFill/>
          <a:ln w="38100"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F28C56-C942-A817-729E-5B33985D1E34}"/>
              </a:ext>
            </a:extLst>
          </p:cNvPr>
          <p:cNvSpPr/>
          <p:nvPr/>
        </p:nvSpPr>
        <p:spPr>
          <a:xfrm>
            <a:off x="8324967" y="2275523"/>
            <a:ext cx="3541931" cy="526148"/>
          </a:xfrm>
          <a:prstGeom prst="rect">
            <a:avLst/>
          </a:prstGeom>
          <a:noFill/>
          <a:ln w="38100"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68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71" y="30983"/>
            <a:ext cx="4208979" cy="941161"/>
          </a:xfrm>
        </p:spPr>
        <p:txBody>
          <a:bodyPr>
            <a:normAutofit/>
          </a:bodyPr>
          <a:lstStyle/>
          <a:p>
            <a:r>
              <a:rPr lang="en-US" dirty="0"/>
              <a:t>Key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531" y="934044"/>
            <a:ext cx="11434762" cy="55494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b="0" i="0" dirty="0" err="1">
                <a:solidFill>
                  <a:srgbClr val="000000"/>
                </a:solidFill>
                <a:effectLst/>
              </a:rPr>
              <a:t>Badawy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, M. K., et al. Prevalence of Brain </a:t>
            </a:r>
            <a:r>
              <a:rPr lang="en-US" sz="1500" dirty="0">
                <a:solidFill>
                  <a:srgbClr val="000000"/>
                </a:solidFill>
              </a:rPr>
              <a:t>I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njuries and Recurrence of Seizures in Children with Posttraumatic </a:t>
            </a:r>
            <a:r>
              <a:rPr lang="en-US" sz="1500" dirty="0">
                <a:solidFill>
                  <a:srgbClr val="000000"/>
                </a:solidFill>
              </a:rPr>
              <a:t>S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eizures. </a:t>
            </a:r>
            <a:r>
              <a:rPr lang="en-US" sz="1500" b="0" dirty="0">
                <a:solidFill>
                  <a:srgbClr val="000000"/>
                </a:solidFill>
                <a:effectLst/>
              </a:rPr>
              <a:t>Academic Emergency Medicine.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 </a:t>
            </a:r>
            <a:r>
              <a:rPr lang="en-US" sz="1500" dirty="0">
                <a:solidFill>
                  <a:srgbClr val="000000"/>
                </a:solidFill>
              </a:rPr>
              <a:t>2017;</a:t>
            </a:r>
            <a:r>
              <a:rPr lang="en-US" sz="1500" b="0" dirty="0">
                <a:solidFill>
                  <a:srgbClr val="000000"/>
                </a:solidFill>
                <a:effectLst/>
              </a:rPr>
              <a:t>24</a:t>
            </a:r>
            <a:r>
              <a:rPr lang="en-US" sz="1500" b="0" i="0" dirty="0">
                <a:solidFill>
                  <a:srgbClr val="000000"/>
                </a:solidFill>
                <a:effectLst/>
              </a:rPr>
              <a:t>(5):595-605</a:t>
            </a:r>
            <a:r>
              <a:rPr lang="en-US" sz="1500" dirty="0">
                <a:solidFill>
                  <a:srgbClr val="000000"/>
                </a:solidFill>
              </a:rPr>
              <a:t>. </a:t>
            </a:r>
            <a:endParaRPr lang="en-US" sz="1500" b="0" i="0" dirty="0">
              <a:solidFill>
                <a:srgbClr val="000000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Ballard DW, et al. Implementation of a Clinical Decision Support System for Children With Minor Blunt Head Trauma Who Are at </a:t>
            </a:r>
            <a:r>
              <a:rPr lang="en-US" sz="1500" dirty="0" err="1"/>
              <a:t>Nonnegligible</a:t>
            </a:r>
            <a:r>
              <a:rPr lang="en-US" sz="1500" dirty="0"/>
              <a:t> Risk for Traumatic Brain Injuries. Annals of Emergency Medicine. 2019;73(5):440-451.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Dayan PS, et al. Association of Traumatic Brain Injuries With Vomiting in Children With Blunt Head Trauma. Annals of Emergency Medicine. 2014;63(6):657-665.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Dayan PS, et al. Headache in Traumatic Brain Injuries From Blunt Head Trauma. Pediatrics. 2015;135(3):504-512.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Dayan PS, et al. Risk of Traumatic Brain Injuries in Children Younger than 24 Months With Isolated Scalp Hematomas. Annals of Emergency Medicine. 2014;64(2):153-162.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Hess EP, et al. Effect of the Head Computed Tomography Choice Decision Aid in Parents of Children With Minor Head Trauma. JAMA Network Open. 2018;1(5).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Knowledge and Evaluation Research Unit, </a:t>
            </a:r>
            <a:r>
              <a:rPr lang="en-US" sz="1500" dirty="0">
                <a:hlinkClick r:id="rId2"/>
              </a:rPr>
              <a:t>https://carethatfits.org/head-ct-choice-desicion-aid/</a:t>
            </a:r>
            <a:r>
              <a:rPr lang="en-US" sz="1500" dirty="0"/>
              <a:t>. Accessed December 2020.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 err="1"/>
              <a:t>Kuppermann</a:t>
            </a:r>
            <a:r>
              <a:rPr lang="en-US" sz="1500" dirty="0"/>
              <a:t> N, et al. Identification of children at very low risk of clinically-important brain injuries after head trauma: a prospective cohort study. The Lancet. 2009;374(9696):1160-1170.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/>
              <a:t>Lee LK, et al. Isolated Loss of Consciousness in Children With Minor Blunt Head Trauma. JAMA Pediatrics. 2014;168(9):837.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 err="1"/>
              <a:t>Lumba</a:t>
            </a:r>
            <a:r>
              <a:rPr lang="en-US" sz="1500" dirty="0"/>
              <a:t>-Brown A, et al. Centers for Disease Control and Prevention Guideline on the Diagnosis and Management of Mild Traumatic Brain Injury Among Children [published correction appears in JAMA </a:t>
            </a:r>
            <a:r>
              <a:rPr lang="en-US" sz="1500" dirty="0" err="1"/>
              <a:t>Pediatr</a:t>
            </a:r>
            <a:r>
              <a:rPr lang="en-US" sz="1500" dirty="0"/>
              <a:t>. 2018 Nov 1;172(11):1104]. JAMA </a:t>
            </a:r>
            <a:r>
              <a:rPr lang="en-US" sz="1500" dirty="0" err="1"/>
              <a:t>Pediatr</a:t>
            </a:r>
            <a:r>
              <a:rPr lang="en-US" sz="1500" dirty="0"/>
              <a:t>. 2018;172(11):e182853.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 err="1"/>
              <a:t>Nigrovic</a:t>
            </a:r>
            <a:r>
              <a:rPr lang="en-US" sz="1500" dirty="0"/>
              <a:t> LE, et al. Prevalence of Clinically Important Traumatic Brain Injuries in Children With Minor Blunt Head Trauma and Isolated Severe Injury Mechanisms. Arch </a:t>
            </a:r>
            <a:r>
              <a:rPr lang="en-US" sz="1500" dirty="0" err="1"/>
              <a:t>Pediatr</a:t>
            </a:r>
            <a:r>
              <a:rPr lang="en-US" sz="1500" dirty="0"/>
              <a:t> </a:t>
            </a:r>
            <a:r>
              <a:rPr lang="en-US" sz="1500" dirty="0" err="1"/>
              <a:t>Adolesc</a:t>
            </a:r>
            <a:r>
              <a:rPr lang="en-US" sz="1500" dirty="0"/>
              <a:t> Med. 2012;166(4):356–361.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500" dirty="0" err="1"/>
              <a:t>Varano</a:t>
            </a:r>
            <a:r>
              <a:rPr lang="en-US" sz="1500" dirty="0"/>
              <a:t> P, et al. Acute outcomes of isolated cerebral contusions in children with Glasgow Coma Scale scores of 14 to 15 after blunt head trauma. Journal of Trauma and Acute Care Surgery. 2015;78(5):1039-1043. </a:t>
            </a:r>
          </a:p>
        </p:txBody>
      </p:sp>
    </p:spTree>
    <p:extLst>
      <p:ext uri="{BB962C8B-B14F-4D97-AF65-F5344CB8AC3E}">
        <p14:creationId xmlns:p14="http://schemas.microsoft.com/office/powerpoint/2010/main" val="281088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453"/>
            <a:ext cx="10515600" cy="949325"/>
          </a:xfrm>
        </p:spPr>
        <p:txBody>
          <a:bodyPr/>
          <a:lstStyle/>
          <a:p>
            <a:r>
              <a:rPr lang="en-US" dirty="0"/>
              <a:t>What is MEDIC?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2919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hlinkClick r:id="rId2"/>
              </a:rPr>
              <a:t>Michigan Emergency Department Improvement Collaborative (MEDIC)</a:t>
            </a:r>
            <a:r>
              <a:rPr lang="en-US" dirty="0"/>
              <a:t> was launched in 2015 as an emergency physician-led quality improvement Collaborative comprised of hospitals across Michigan.</a:t>
            </a:r>
          </a:p>
          <a:p>
            <a:r>
              <a:rPr lang="en-US" dirty="0"/>
              <a:t>MEDIC partners with emergency physicians who work together to collect and analyze data, identify best practices based on medical evidence, and improve collective performance.</a:t>
            </a:r>
          </a:p>
          <a:p>
            <a:r>
              <a:rPr lang="en-US" dirty="0"/>
              <a:t>Participating EDs submit data to a clinical registry maintained by the MEDIC Coordinating Center.</a:t>
            </a:r>
          </a:p>
          <a:p>
            <a:r>
              <a:rPr lang="en-US" dirty="0"/>
              <a:t>Support for MEDIC is provided by Blue Cross Blue Shield of Michigan and Blue Care Network within the </a:t>
            </a:r>
            <a:r>
              <a:rPr lang="en-US" dirty="0">
                <a:hlinkClick r:id="rId3"/>
              </a:rPr>
              <a:t>BCBSM Value Partnerships </a:t>
            </a:r>
            <a:r>
              <a:rPr lang="en-US" dirty="0"/>
              <a:t>program.</a:t>
            </a:r>
          </a:p>
        </p:txBody>
      </p:sp>
    </p:spTree>
    <p:extLst>
      <p:ext uri="{BB962C8B-B14F-4D97-AF65-F5344CB8AC3E}">
        <p14:creationId xmlns:p14="http://schemas.microsoft.com/office/powerpoint/2010/main" val="192250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47" y="169917"/>
            <a:ext cx="11209106" cy="1325563"/>
          </a:xfrm>
        </p:spPr>
        <p:txBody>
          <a:bodyPr>
            <a:normAutofit/>
          </a:bodyPr>
          <a:lstStyle/>
          <a:p>
            <a:r>
              <a:rPr lang="en-US" dirty="0"/>
              <a:t>Why Standardize ED Guidelines for Head CT Use in Children with Minor Head Injury?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088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Overuse of head CT for minor head injury in the ED can be reduced through the application of clinical decision rules</a:t>
            </a:r>
          </a:p>
          <a:p>
            <a:pPr lvl="1">
              <a:spcAft>
                <a:spcPts val="1200"/>
              </a:spcAft>
            </a:pPr>
            <a:r>
              <a:rPr lang="en-US" i="1" dirty="0"/>
              <a:t>Overuse results in excess cost, radiation exposure, follow-up testing for incidental findings, overtreatment due to incidental findings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Variation in care is present within and between EDs driven by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Varying levels of experience and comfort with assessing children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Concerns for liability and risk of missing clinically-important traumatic brain injury</a:t>
            </a:r>
          </a:p>
          <a:p>
            <a:pPr>
              <a:spcBef>
                <a:spcPts val="1200"/>
              </a:spcBef>
            </a:pPr>
            <a:r>
              <a:rPr lang="en-US" dirty="0"/>
              <a:t>Strong evidence base provides clear indications for CT use in children with mild head injury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7469" y="6474234"/>
            <a:ext cx="1175706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 err="1"/>
              <a:t>Kuppermann</a:t>
            </a:r>
            <a:r>
              <a:rPr lang="en-US" sz="1200" dirty="0"/>
              <a:t> N, et al. Identification of children at very low risk of clinically-important brain injuries after head trauma: a prospective cohort study. The Lancet. 2009;374(9696):1160-1170.</a:t>
            </a:r>
          </a:p>
        </p:txBody>
      </p:sp>
    </p:spTree>
    <p:extLst>
      <p:ext uri="{BB962C8B-B14F-4D97-AF65-F5344CB8AC3E}">
        <p14:creationId xmlns:p14="http://schemas.microsoft.com/office/powerpoint/2010/main" val="74964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96" y="1021500"/>
            <a:ext cx="4246163" cy="4944729"/>
          </a:xfrm>
        </p:spPr>
        <p:txBody>
          <a:bodyPr>
            <a:noAutofit/>
          </a:bodyPr>
          <a:lstStyle/>
          <a:p>
            <a:r>
              <a:rPr lang="en-US" dirty="0"/>
              <a:t>Internationally recognized</a:t>
            </a:r>
          </a:p>
          <a:p>
            <a:r>
              <a:rPr lang="en-US" dirty="0"/>
              <a:t>Developed within the ED context for ED providers</a:t>
            </a:r>
          </a:p>
          <a:p>
            <a:r>
              <a:rPr lang="en-US" dirty="0"/>
              <a:t>Widely utilized as standard-of-care</a:t>
            </a:r>
          </a:p>
          <a:p>
            <a:r>
              <a:rPr lang="en-US" dirty="0"/>
              <a:t>To improve decision-making for CT ordering in evaluation of pediatric minor head injury</a:t>
            </a:r>
          </a:p>
          <a:p>
            <a:r>
              <a:rPr lang="en-US" dirty="0"/>
              <a:t>Endorsed by MEDIC after careful, consensus-based vetting process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127" y="181532"/>
            <a:ext cx="4143989" cy="7205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this rule?</a:t>
            </a:r>
          </a:p>
        </p:txBody>
      </p:sp>
      <p:sp>
        <p:nvSpPr>
          <p:cNvPr id="5" name="Rectangle 4"/>
          <p:cNvSpPr/>
          <p:nvPr/>
        </p:nvSpPr>
        <p:spPr>
          <a:xfrm>
            <a:off x="91127" y="6285645"/>
            <a:ext cx="7449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Kuppermann</a:t>
            </a:r>
            <a:r>
              <a:rPr lang="en-US" sz="1200" dirty="0"/>
              <a:t> N, et al. Identification of children at very low risk of clinically-important brain injuries after head trauma: a prospective cohort study. The Lancet. 2009;374(9696):1160-1170.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1B4ECE-7D95-BAE0-4774-0CBB003A1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193" y="110690"/>
            <a:ext cx="3832787" cy="494473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97E7B7E-2D1A-D8D8-7DF8-E9F872397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443" y="1532268"/>
            <a:ext cx="3821775" cy="494473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091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1273" y="199453"/>
            <a:ext cx="10910115" cy="644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>
                <a:latin typeface="+mj-lt"/>
              </a:rPr>
              <a:t>Why the </a:t>
            </a:r>
            <a:r>
              <a:rPr lang="en-US" sz="4400" i="1" dirty="0">
                <a:latin typeface="+mj-lt"/>
              </a:rPr>
              <a:t>PECARN Pediatric Head CT Rule</a:t>
            </a:r>
            <a:r>
              <a:rPr lang="en-US" sz="4400" dirty="0">
                <a:latin typeface="+mj-lt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850354" y="2822862"/>
            <a:ext cx="103909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GOALS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798" y="4151459"/>
            <a:ext cx="161764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RATIONALE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91273" y="5673656"/>
            <a:ext cx="169817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LITERATURE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62174" y="5550545"/>
            <a:ext cx="100298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Kuppermann</a:t>
            </a:r>
            <a:r>
              <a:rPr lang="en-US" sz="2000" dirty="0"/>
              <a:t> N, et al. Identification of children at very low risk of clinically-important brain injuries after head trauma: a prospective cohort study. The Lancet. 2009;374(9696):1160-1170.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2172" y="2835174"/>
            <a:ext cx="9596437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Implement current gold-standard for evidence-based care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62173" y="3782128"/>
            <a:ext cx="95964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Derived prospectively in the ED setting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Extensively studied &amp; validated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Widely utilized as standard-of-care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98" y="908476"/>
            <a:ext cx="7575285" cy="9936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891" y="1914483"/>
            <a:ext cx="7428718" cy="100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6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1273" y="219605"/>
            <a:ext cx="11315365" cy="644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>
                <a:latin typeface="+mj-lt"/>
              </a:rPr>
              <a:t>To </a:t>
            </a:r>
            <a:r>
              <a:rPr lang="en-US" sz="4400" i="1" dirty="0">
                <a:latin typeface="+mj-lt"/>
              </a:rPr>
              <a:t>whom does this rule apply</a:t>
            </a:r>
            <a:r>
              <a:rPr lang="en-US" sz="4400" dirty="0">
                <a:latin typeface="+mj-lt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766158" y="1308096"/>
            <a:ext cx="103909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GOALS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345" y="2939315"/>
            <a:ext cx="1695905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DEFINITION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077" y="5321277"/>
            <a:ext cx="169817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LITERATURE</a:t>
            </a:r>
          </a:p>
        </p:txBody>
      </p:sp>
      <p:sp>
        <p:nvSpPr>
          <p:cNvPr id="9" name="Rectangle 8"/>
          <p:cNvSpPr/>
          <p:nvPr/>
        </p:nvSpPr>
        <p:spPr>
          <a:xfrm>
            <a:off x="2098732" y="4774973"/>
            <a:ext cx="9596437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err="1"/>
              <a:t>Kuppermann</a:t>
            </a:r>
            <a:r>
              <a:rPr lang="en-US" dirty="0"/>
              <a:t> N, et al. Identification of children at very low risk of clinically-important brain injuries after head trauma: a prospective cohort study. The Lancet. 2009;374(9696):1160-1170. </a:t>
            </a:r>
            <a:endParaRPr lang="en-US" sz="1200" dirty="0"/>
          </a:p>
          <a:p>
            <a:r>
              <a:rPr lang="en-US" dirty="0" err="1"/>
              <a:t>Lumba</a:t>
            </a:r>
            <a:r>
              <a:rPr lang="en-US" dirty="0"/>
              <a:t>-Brown A, et al. Centers for Disease Control and Prevention Guideline on the Diagnosis and Management of Mild Traumatic Brain Injury Among Children [published correction appears in JAMA </a:t>
            </a:r>
            <a:r>
              <a:rPr lang="en-US" dirty="0" err="1"/>
              <a:t>Pediatr</a:t>
            </a:r>
            <a:r>
              <a:rPr lang="en-US" dirty="0"/>
              <a:t>. 2018 Nov 1;172(11):1104]. </a:t>
            </a:r>
            <a:r>
              <a:rPr lang="en-US" i="1" dirty="0"/>
              <a:t>JAMA </a:t>
            </a:r>
            <a:r>
              <a:rPr lang="en-US" i="1" dirty="0" err="1"/>
              <a:t>Pediatr</a:t>
            </a:r>
            <a:r>
              <a:rPr lang="en-US" dirty="0"/>
              <a:t>. 2018;172(11):e182853.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98732" y="1337655"/>
            <a:ext cx="9139177" cy="402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Define the pediatric population in which the PECARN decision rule can be applied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098732" y="2292984"/>
            <a:ext cx="76617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PECARN decision rule was studied and validated in the below population: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GCS of 14 - 15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Children within 24 hours of head trauma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Blunt head trauma, not penetrating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More than trivial, but less than severe head injury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Ages &lt; 18</a:t>
            </a:r>
          </a:p>
        </p:txBody>
      </p:sp>
    </p:spTree>
    <p:extLst>
      <p:ext uri="{BB962C8B-B14F-4D97-AF65-F5344CB8AC3E}">
        <p14:creationId xmlns:p14="http://schemas.microsoft.com/office/powerpoint/2010/main" val="18792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71798" y="229399"/>
            <a:ext cx="11192091" cy="644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>
                <a:latin typeface="+mj-lt"/>
              </a:rPr>
              <a:t>Why </a:t>
            </a:r>
            <a:r>
              <a:rPr lang="en-US" sz="4400" i="1" dirty="0">
                <a:latin typeface="+mj-lt"/>
              </a:rPr>
              <a:t>tailor to &lt;2 years &amp; ≥2 years</a:t>
            </a:r>
            <a:r>
              <a:rPr lang="en-US" sz="4400" dirty="0">
                <a:latin typeface="+mj-lt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850354" y="3412666"/>
            <a:ext cx="103909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GOALS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798" y="4567846"/>
            <a:ext cx="161764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RATIONALE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91273" y="5825775"/>
            <a:ext cx="169817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LITERATURE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014535" y="3264933"/>
            <a:ext cx="959643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To acknowledge the differences in communication and physiologic development of children younger than 2 years of ago and those who are 2 years and older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2172" y="5733441"/>
            <a:ext cx="95964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Kuppermann</a:t>
            </a:r>
            <a:r>
              <a:rPr lang="en-US" dirty="0"/>
              <a:t> N, et al. Identification of children at very low risk of clinically-important brain injuries after head trauma: a prospective cohort study. The Lancet. 2009;374(9696):1160-1170.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4535" y="4475512"/>
            <a:ext cx="9127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landmark PECARN article utilized the age cut point of &lt; 2 and greater than/equal to 2 years to differentiate between the decision rules for pre-verbal and verbal children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98" y="1062586"/>
            <a:ext cx="7575285" cy="99361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891" y="2068593"/>
            <a:ext cx="7428718" cy="100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5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1273" y="188860"/>
            <a:ext cx="11859556" cy="644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300" dirty="0">
                <a:latin typeface="+mj-lt"/>
              </a:rPr>
              <a:t>What </a:t>
            </a:r>
            <a:r>
              <a:rPr lang="en-US" sz="4300" i="1" dirty="0">
                <a:latin typeface="+mj-lt"/>
              </a:rPr>
              <a:t>should I do if my patient has isolated vomiting, LOC, severe headache, severe mechanism of injury</a:t>
            </a:r>
            <a:r>
              <a:rPr lang="en-US" sz="4300" dirty="0">
                <a:latin typeface="+mj-lt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850354" y="1873428"/>
            <a:ext cx="103909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GOALS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271798" y="3453807"/>
            <a:ext cx="161764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RATIONALE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91273" y="5492067"/>
            <a:ext cx="169817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LITERATURE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6DFCC3-7F9E-6249-8E92-57C5410276E1}"/>
              </a:ext>
            </a:extLst>
          </p:cNvPr>
          <p:cNvSpPr/>
          <p:nvPr/>
        </p:nvSpPr>
        <p:spPr>
          <a:xfrm>
            <a:off x="2014535" y="2807477"/>
            <a:ext cx="959643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Planned secondary analyses of the clinical features that make up the PECARN decision rule have revealed that several symptoms in isolation are not associated with clinically-important traumatic brain injury in children</a:t>
            </a:r>
          </a:p>
          <a:p>
            <a:endParaRPr lang="en-US" sz="1200" dirty="0"/>
          </a:p>
          <a:p>
            <a:r>
              <a:rPr lang="en-US" dirty="0"/>
              <a:t>If a child is experiencing an isolated symptom, a provider can use shared decision making with family members to consider the risk-benefit of observation vs. obtaining a 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14535" y="4901135"/>
            <a:ext cx="9949668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/>
              <a:t>Dayan PS, et al. Association of Traumatic Brain Injuries With Vomiting in Children With Blunt Head Trauma. Annals of Emergency Medicine. 2014;63(6):657-665. </a:t>
            </a:r>
          </a:p>
          <a:p>
            <a:pPr>
              <a:lnSpc>
                <a:spcPct val="120000"/>
              </a:lnSpc>
            </a:pPr>
            <a:r>
              <a:rPr lang="en-US" sz="1400" dirty="0"/>
              <a:t>Dayan PS, et al. Headache in Traumatic Brain Injuries From Blunt Head Trauma. Pediatrics. 2015;135(3):504-512. </a:t>
            </a:r>
          </a:p>
          <a:p>
            <a:pPr>
              <a:lnSpc>
                <a:spcPct val="120000"/>
              </a:lnSpc>
            </a:pPr>
            <a:r>
              <a:rPr lang="en-US" sz="1400" dirty="0"/>
              <a:t>Lee LK, et al. Isolated Loss of Consciousness in Children With Minor Blunt Head Trauma. JAMA Pediatrics. 2014;168(9):837. </a:t>
            </a:r>
          </a:p>
          <a:p>
            <a:pPr>
              <a:lnSpc>
                <a:spcPct val="120000"/>
              </a:lnSpc>
            </a:pPr>
            <a:r>
              <a:rPr lang="en-US" sz="1400" dirty="0" err="1"/>
              <a:t>Nigrovic</a:t>
            </a:r>
            <a:r>
              <a:rPr lang="en-US" sz="1400" dirty="0"/>
              <a:t> LE, et al. Prevalence of Clinically Important Traumatic Brain Injuries in Children With Minor Blunt Head Trauma and Isolated Severe Injury Mechanisms. Arch </a:t>
            </a:r>
            <a:r>
              <a:rPr lang="en-US" sz="1400" dirty="0" err="1"/>
              <a:t>Pediatr</a:t>
            </a:r>
            <a:r>
              <a:rPr lang="en-US" sz="1400" dirty="0"/>
              <a:t> </a:t>
            </a:r>
            <a:r>
              <a:rPr lang="en-US" sz="1400" dirty="0" err="1"/>
              <a:t>Adolesc</a:t>
            </a:r>
            <a:r>
              <a:rPr lang="en-US" sz="1400" dirty="0"/>
              <a:t> Med. 2012;166(4):356–361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14535" y="1725695"/>
            <a:ext cx="9596437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To minimize CT use among intermediate risk patients with isolated vomiting, loss of consciousness (LOC), severe headache, or severe mechanism of injury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1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1273" y="188860"/>
            <a:ext cx="5726642" cy="644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dirty="0">
                <a:latin typeface="+mj-lt"/>
              </a:rPr>
              <a:t>Why </a:t>
            </a:r>
            <a:r>
              <a:rPr lang="en-US" sz="4400" i="1" dirty="0">
                <a:latin typeface="+mj-lt"/>
              </a:rPr>
              <a:t>the Head CT Choice Decision Aid</a:t>
            </a:r>
            <a:r>
              <a:rPr lang="en-US" sz="4400" dirty="0">
                <a:latin typeface="+mj-lt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748753" y="2239109"/>
            <a:ext cx="1039092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GOALS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295288" y="4095250"/>
            <a:ext cx="161764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RATIONALE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763" y="5931472"/>
            <a:ext cx="169817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LITERATURE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2936" y="2091376"/>
            <a:ext cx="57703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facilitate shared decision-making with families of children who are in the intermediate risk group for clinically-important traumatic brain injury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6EF712-AFC7-CE4B-9B8B-E85C28BA16F9}"/>
              </a:ext>
            </a:extLst>
          </p:cNvPr>
          <p:cNvSpPr/>
          <p:nvPr/>
        </p:nvSpPr>
        <p:spPr>
          <a:xfrm>
            <a:off x="2038025" y="3587418"/>
            <a:ext cx="95964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Shared decision-making tools have been shown to help patients and families make clinical decisions in partnership with their healthcare providers </a:t>
            </a:r>
          </a:p>
          <a:p>
            <a:endParaRPr lang="en-US" dirty="0"/>
          </a:p>
          <a:p>
            <a:r>
              <a:rPr lang="en-US" dirty="0"/>
              <a:t>The Head CT Choice Decision Aid was specifically designed &amp; tested for facilitating conversations in the ED with parents/guardians of children with minor head injury around decision to image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38024" y="5523667"/>
            <a:ext cx="9596437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Hess EP, et al. Effect of the Head Computed Tomography Choice Decision Aid in Parents of Children With Minor Head Trauma. JAMA Network Open. 2018;1(5).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Knowledge and Evaluation Research Unit, </a:t>
            </a:r>
            <a:r>
              <a:rPr lang="en-US" dirty="0">
                <a:hlinkClick r:id="rId2"/>
              </a:rPr>
              <a:t>https://carethatfits.org/head-ct-choice-desicion-aid/</a:t>
            </a:r>
            <a:r>
              <a:rPr lang="en-US" dirty="0"/>
              <a:t>. Accessed December 2020.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8360" y="188860"/>
            <a:ext cx="4146218" cy="270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3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1573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MEDIC-Endorsed Guidelines for Use of PECARN Head CT Decision Rule for Children with Minor Head Injury</vt:lpstr>
      <vt:lpstr>What is MEDIC?</vt:lpstr>
      <vt:lpstr>Why Standardize ED Guidelines for Head CT Use in Children with Minor Head Injury?</vt:lpstr>
      <vt:lpstr>What is this rule?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this rule?</vt:lpstr>
      <vt:lpstr>Post-traumatic seizure in the PECARN rule</vt:lpstr>
      <vt:lpstr>Key References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Hogikyan, Megan</dc:creator>
  <cp:lastModifiedBy>Guarnaccia, Catie</cp:lastModifiedBy>
  <cp:revision>181</cp:revision>
  <dcterms:created xsi:type="dcterms:W3CDTF">2019-04-25T20:00:37Z</dcterms:created>
  <dcterms:modified xsi:type="dcterms:W3CDTF">2024-04-30T16:30:50Z</dcterms:modified>
</cp:coreProperties>
</file>